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20520025" cy="50399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B"/>
    <a:srgbClr val="182E7C"/>
    <a:srgbClr val="FBFBFB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694"/>
  </p:normalViewPr>
  <p:slideViewPr>
    <p:cSldViewPr snapToGrid="0" snapToObjects="1">
      <p:cViewPr>
        <p:scale>
          <a:sx n="33" d="100"/>
          <a:sy n="33" d="100"/>
        </p:scale>
        <p:origin x="2178" y="-54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207BE-CE11-E148-975D-3BCBAD6F3F95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01938" y="1143000"/>
            <a:ext cx="125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AC38A-29E6-B545-B030-DF37783836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702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1pPr>
    <a:lvl2pPr marL="168474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2pPr>
    <a:lvl3pPr marL="336948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3pPr>
    <a:lvl4pPr marL="505422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4pPr>
    <a:lvl5pPr marL="673896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5pPr>
    <a:lvl6pPr marL="842370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6pPr>
    <a:lvl7pPr marL="1010844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7pPr>
    <a:lvl8pPr marL="1179318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8pPr>
    <a:lvl9pPr marL="1347792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01938" y="1143000"/>
            <a:ext cx="1254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ㅇ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AC38A-29E6-B545-B030-DF37783836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3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9002" y="8248329"/>
            <a:ext cx="17442021" cy="17546649"/>
          </a:xfrm>
        </p:spPr>
        <p:txBody>
          <a:bodyPr anchor="b"/>
          <a:lstStyle>
            <a:lvl1pPr algn="ctr">
              <a:defRPr sz="134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003" y="26471644"/>
            <a:ext cx="15390019" cy="12168318"/>
          </a:xfrm>
        </p:spPr>
        <p:txBody>
          <a:bodyPr/>
          <a:lstStyle>
            <a:lvl1pPr marL="0" indent="0" algn="ctr">
              <a:buNone/>
              <a:defRPr sz="5386"/>
            </a:lvl1pPr>
            <a:lvl2pPr marL="1026003" indent="0" algn="ctr">
              <a:buNone/>
              <a:defRPr sz="4488"/>
            </a:lvl2pPr>
            <a:lvl3pPr marL="2052005" indent="0" algn="ctr">
              <a:buNone/>
              <a:defRPr sz="4039"/>
            </a:lvl3pPr>
            <a:lvl4pPr marL="3078008" indent="0" algn="ctr">
              <a:buNone/>
              <a:defRPr sz="3591"/>
            </a:lvl4pPr>
            <a:lvl5pPr marL="4104010" indent="0" algn="ctr">
              <a:buNone/>
              <a:defRPr sz="3591"/>
            </a:lvl5pPr>
            <a:lvl6pPr marL="5130013" indent="0" algn="ctr">
              <a:buNone/>
              <a:defRPr sz="3591"/>
            </a:lvl6pPr>
            <a:lvl7pPr marL="6156015" indent="0" algn="ctr">
              <a:buNone/>
              <a:defRPr sz="3591"/>
            </a:lvl7pPr>
            <a:lvl8pPr marL="7182018" indent="0" algn="ctr">
              <a:buNone/>
              <a:defRPr sz="3591"/>
            </a:lvl8pPr>
            <a:lvl9pPr marL="8208020" indent="0" algn="ctr">
              <a:buNone/>
              <a:defRPr sz="359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901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217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684644" y="2683331"/>
            <a:ext cx="4424630" cy="427116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10753" y="2683331"/>
            <a:ext cx="13017391" cy="427116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01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89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065" y="12565002"/>
            <a:ext cx="17698522" cy="20964976"/>
          </a:xfrm>
        </p:spPr>
        <p:txBody>
          <a:bodyPr anchor="b"/>
          <a:lstStyle>
            <a:lvl1pPr>
              <a:defRPr sz="134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0065" y="33728315"/>
            <a:ext cx="17698522" cy="11024985"/>
          </a:xfrm>
        </p:spPr>
        <p:txBody>
          <a:bodyPr/>
          <a:lstStyle>
            <a:lvl1pPr marL="0" indent="0">
              <a:buNone/>
              <a:defRPr sz="5386">
                <a:solidFill>
                  <a:schemeClr val="tx1"/>
                </a:solidFill>
              </a:defRPr>
            </a:lvl1pPr>
            <a:lvl2pPr marL="1026003" indent="0">
              <a:buNone/>
              <a:defRPr sz="4488">
                <a:solidFill>
                  <a:schemeClr val="tx1">
                    <a:tint val="75000"/>
                  </a:schemeClr>
                </a:solidFill>
              </a:defRPr>
            </a:lvl2pPr>
            <a:lvl3pPr marL="2052005" indent="0">
              <a:buNone/>
              <a:defRPr sz="4039">
                <a:solidFill>
                  <a:schemeClr val="tx1">
                    <a:tint val="75000"/>
                  </a:schemeClr>
                </a:solidFill>
              </a:defRPr>
            </a:lvl3pPr>
            <a:lvl4pPr marL="3078008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4pPr>
            <a:lvl5pPr marL="4104010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5pPr>
            <a:lvl6pPr marL="5130013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6pPr>
            <a:lvl7pPr marL="6156015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7pPr>
            <a:lvl8pPr marL="7182018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8pPr>
            <a:lvl9pPr marL="8208020" indent="0">
              <a:buNone/>
              <a:defRPr sz="35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17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10752" y="13416653"/>
            <a:ext cx="8721011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88262" y="13416653"/>
            <a:ext cx="8721011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85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24" y="2683342"/>
            <a:ext cx="17698522" cy="97416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3427" y="12354992"/>
            <a:ext cx="8680931" cy="6054990"/>
          </a:xfrm>
        </p:spPr>
        <p:txBody>
          <a:bodyPr anchor="b"/>
          <a:lstStyle>
            <a:lvl1pPr marL="0" indent="0">
              <a:buNone/>
              <a:defRPr sz="5386" b="1"/>
            </a:lvl1pPr>
            <a:lvl2pPr marL="1026003" indent="0">
              <a:buNone/>
              <a:defRPr sz="4488" b="1"/>
            </a:lvl2pPr>
            <a:lvl3pPr marL="2052005" indent="0">
              <a:buNone/>
              <a:defRPr sz="4039" b="1"/>
            </a:lvl3pPr>
            <a:lvl4pPr marL="3078008" indent="0">
              <a:buNone/>
              <a:defRPr sz="3591" b="1"/>
            </a:lvl4pPr>
            <a:lvl5pPr marL="4104010" indent="0">
              <a:buNone/>
              <a:defRPr sz="3591" b="1"/>
            </a:lvl5pPr>
            <a:lvl6pPr marL="5130013" indent="0">
              <a:buNone/>
              <a:defRPr sz="3591" b="1"/>
            </a:lvl6pPr>
            <a:lvl7pPr marL="6156015" indent="0">
              <a:buNone/>
              <a:defRPr sz="3591" b="1"/>
            </a:lvl7pPr>
            <a:lvl8pPr marL="7182018" indent="0">
              <a:buNone/>
              <a:defRPr sz="3591" b="1"/>
            </a:lvl8pPr>
            <a:lvl9pPr marL="8208020" indent="0">
              <a:buNone/>
              <a:defRPr sz="359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3427" y="18409982"/>
            <a:ext cx="8680931" cy="2707831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388264" y="12354992"/>
            <a:ext cx="8723683" cy="6054990"/>
          </a:xfrm>
        </p:spPr>
        <p:txBody>
          <a:bodyPr anchor="b"/>
          <a:lstStyle>
            <a:lvl1pPr marL="0" indent="0">
              <a:buNone/>
              <a:defRPr sz="5386" b="1"/>
            </a:lvl1pPr>
            <a:lvl2pPr marL="1026003" indent="0">
              <a:buNone/>
              <a:defRPr sz="4488" b="1"/>
            </a:lvl2pPr>
            <a:lvl3pPr marL="2052005" indent="0">
              <a:buNone/>
              <a:defRPr sz="4039" b="1"/>
            </a:lvl3pPr>
            <a:lvl4pPr marL="3078008" indent="0">
              <a:buNone/>
              <a:defRPr sz="3591" b="1"/>
            </a:lvl4pPr>
            <a:lvl5pPr marL="4104010" indent="0">
              <a:buNone/>
              <a:defRPr sz="3591" b="1"/>
            </a:lvl5pPr>
            <a:lvl6pPr marL="5130013" indent="0">
              <a:buNone/>
              <a:defRPr sz="3591" b="1"/>
            </a:lvl6pPr>
            <a:lvl7pPr marL="6156015" indent="0">
              <a:buNone/>
              <a:defRPr sz="3591" b="1"/>
            </a:lvl7pPr>
            <a:lvl8pPr marL="7182018" indent="0">
              <a:buNone/>
              <a:defRPr sz="3591" b="1"/>
            </a:lvl8pPr>
            <a:lvl9pPr marL="8208020" indent="0">
              <a:buNone/>
              <a:defRPr sz="359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388264" y="18409982"/>
            <a:ext cx="8723683" cy="2707831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536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534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61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25" y="3359997"/>
            <a:ext cx="6618242" cy="11759988"/>
          </a:xfrm>
        </p:spPr>
        <p:txBody>
          <a:bodyPr anchor="b"/>
          <a:lstStyle>
            <a:lvl1pPr>
              <a:defRPr sz="718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3683" y="7256671"/>
            <a:ext cx="10388263" cy="35816631"/>
          </a:xfrm>
        </p:spPr>
        <p:txBody>
          <a:bodyPr/>
          <a:lstStyle>
            <a:lvl1pPr>
              <a:defRPr sz="7181"/>
            </a:lvl1pPr>
            <a:lvl2pPr>
              <a:defRPr sz="6283"/>
            </a:lvl2pPr>
            <a:lvl3pPr>
              <a:defRPr sz="5386"/>
            </a:lvl3pPr>
            <a:lvl4pPr>
              <a:defRPr sz="4488"/>
            </a:lvl4pPr>
            <a:lvl5pPr>
              <a:defRPr sz="4488"/>
            </a:lvl5pPr>
            <a:lvl6pPr>
              <a:defRPr sz="4488"/>
            </a:lvl6pPr>
            <a:lvl7pPr>
              <a:defRPr sz="4488"/>
            </a:lvl7pPr>
            <a:lvl8pPr>
              <a:defRPr sz="4488"/>
            </a:lvl8pPr>
            <a:lvl9pPr>
              <a:defRPr sz="448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3425" y="15119985"/>
            <a:ext cx="6618242" cy="28011643"/>
          </a:xfrm>
        </p:spPr>
        <p:txBody>
          <a:bodyPr/>
          <a:lstStyle>
            <a:lvl1pPr marL="0" indent="0">
              <a:buNone/>
              <a:defRPr sz="3591"/>
            </a:lvl1pPr>
            <a:lvl2pPr marL="1026003" indent="0">
              <a:buNone/>
              <a:defRPr sz="3142"/>
            </a:lvl2pPr>
            <a:lvl3pPr marL="2052005" indent="0">
              <a:buNone/>
              <a:defRPr sz="2693"/>
            </a:lvl3pPr>
            <a:lvl4pPr marL="3078008" indent="0">
              <a:buNone/>
              <a:defRPr sz="2244"/>
            </a:lvl4pPr>
            <a:lvl5pPr marL="4104010" indent="0">
              <a:buNone/>
              <a:defRPr sz="2244"/>
            </a:lvl5pPr>
            <a:lvl6pPr marL="5130013" indent="0">
              <a:buNone/>
              <a:defRPr sz="2244"/>
            </a:lvl6pPr>
            <a:lvl7pPr marL="6156015" indent="0">
              <a:buNone/>
              <a:defRPr sz="2244"/>
            </a:lvl7pPr>
            <a:lvl8pPr marL="7182018" indent="0">
              <a:buNone/>
              <a:defRPr sz="2244"/>
            </a:lvl8pPr>
            <a:lvl9pPr marL="8208020" indent="0">
              <a:buNone/>
              <a:defRPr sz="22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165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25" y="3359997"/>
            <a:ext cx="6618242" cy="11759988"/>
          </a:xfrm>
        </p:spPr>
        <p:txBody>
          <a:bodyPr anchor="b"/>
          <a:lstStyle>
            <a:lvl1pPr>
              <a:defRPr sz="718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23683" y="7256671"/>
            <a:ext cx="10388263" cy="35816631"/>
          </a:xfrm>
        </p:spPr>
        <p:txBody>
          <a:bodyPr anchor="t"/>
          <a:lstStyle>
            <a:lvl1pPr marL="0" indent="0">
              <a:buNone/>
              <a:defRPr sz="7181"/>
            </a:lvl1pPr>
            <a:lvl2pPr marL="1026003" indent="0">
              <a:buNone/>
              <a:defRPr sz="6283"/>
            </a:lvl2pPr>
            <a:lvl3pPr marL="2052005" indent="0">
              <a:buNone/>
              <a:defRPr sz="5386"/>
            </a:lvl3pPr>
            <a:lvl4pPr marL="3078008" indent="0">
              <a:buNone/>
              <a:defRPr sz="4488"/>
            </a:lvl4pPr>
            <a:lvl5pPr marL="4104010" indent="0">
              <a:buNone/>
              <a:defRPr sz="4488"/>
            </a:lvl5pPr>
            <a:lvl6pPr marL="5130013" indent="0">
              <a:buNone/>
              <a:defRPr sz="4488"/>
            </a:lvl6pPr>
            <a:lvl7pPr marL="6156015" indent="0">
              <a:buNone/>
              <a:defRPr sz="4488"/>
            </a:lvl7pPr>
            <a:lvl8pPr marL="7182018" indent="0">
              <a:buNone/>
              <a:defRPr sz="4488"/>
            </a:lvl8pPr>
            <a:lvl9pPr marL="8208020" indent="0">
              <a:buNone/>
              <a:defRPr sz="448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3425" y="15119985"/>
            <a:ext cx="6618242" cy="28011643"/>
          </a:xfrm>
        </p:spPr>
        <p:txBody>
          <a:bodyPr/>
          <a:lstStyle>
            <a:lvl1pPr marL="0" indent="0">
              <a:buNone/>
              <a:defRPr sz="3591"/>
            </a:lvl1pPr>
            <a:lvl2pPr marL="1026003" indent="0">
              <a:buNone/>
              <a:defRPr sz="3142"/>
            </a:lvl2pPr>
            <a:lvl3pPr marL="2052005" indent="0">
              <a:buNone/>
              <a:defRPr sz="2693"/>
            </a:lvl3pPr>
            <a:lvl4pPr marL="3078008" indent="0">
              <a:buNone/>
              <a:defRPr sz="2244"/>
            </a:lvl4pPr>
            <a:lvl5pPr marL="4104010" indent="0">
              <a:buNone/>
              <a:defRPr sz="2244"/>
            </a:lvl5pPr>
            <a:lvl6pPr marL="5130013" indent="0">
              <a:buNone/>
              <a:defRPr sz="2244"/>
            </a:lvl6pPr>
            <a:lvl7pPr marL="6156015" indent="0">
              <a:buNone/>
              <a:defRPr sz="2244"/>
            </a:lvl7pPr>
            <a:lvl8pPr marL="7182018" indent="0">
              <a:buNone/>
              <a:defRPr sz="2244"/>
            </a:lvl8pPr>
            <a:lvl9pPr marL="8208020" indent="0">
              <a:buNone/>
              <a:defRPr sz="22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242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752" y="2683342"/>
            <a:ext cx="17698522" cy="9741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752" y="13416653"/>
            <a:ext cx="17698522" cy="31978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0752" y="46713298"/>
            <a:ext cx="4617006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021F-45BA-5E45-ABC4-189779436DD2}" type="datetimeFigureOut">
              <a:rPr kumimoji="1" lang="ko-KR" altLang="en-US" smtClean="0"/>
              <a:t>2019-05-30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97259" y="46713298"/>
            <a:ext cx="6925508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92267" y="46713298"/>
            <a:ext cx="4617006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962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52005" rtl="0" eaLnBrk="1" latinLnBrk="1" hangingPunct="1">
        <a:lnSpc>
          <a:spcPct val="90000"/>
        </a:lnSpc>
        <a:spcBef>
          <a:spcPct val="0"/>
        </a:spcBef>
        <a:buNone/>
        <a:defRPr sz="98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3001" indent="-513001" algn="l" defTabSz="2052005" rtl="0" eaLnBrk="1" latinLnBrk="1" hangingPunct="1">
        <a:lnSpc>
          <a:spcPct val="90000"/>
        </a:lnSpc>
        <a:spcBef>
          <a:spcPts val="2244"/>
        </a:spcBef>
        <a:buFont typeface="Arial" panose="020B0604020202020204" pitchFamily="34" charset="0"/>
        <a:buChar char="•"/>
        <a:defRPr sz="6283" kern="1200">
          <a:solidFill>
            <a:schemeClr val="tx1"/>
          </a:solidFill>
          <a:latin typeface="+mn-lt"/>
          <a:ea typeface="+mn-ea"/>
          <a:cs typeface="+mn-cs"/>
        </a:defRPr>
      </a:lvl1pPr>
      <a:lvl2pPr marL="1539004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5386" kern="1200">
          <a:solidFill>
            <a:schemeClr val="tx1"/>
          </a:solidFill>
          <a:latin typeface="+mn-lt"/>
          <a:ea typeface="+mn-ea"/>
          <a:cs typeface="+mn-cs"/>
        </a:defRPr>
      </a:lvl2pPr>
      <a:lvl3pPr marL="2565006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488" kern="1200">
          <a:solidFill>
            <a:schemeClr val="tx1"/>
          </a:solidFill>
          <a:latin typeface="+mn-lt"/>
          <a:ea typeface="+mn-ea"/>
          <a:cs typeface="+mn-cs"/>
        </a:defRPr>
      </a:lvl3pPr>
      <a:lvl4pPr marL="3591009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4pPr>
      <a:lvl5pPr marL="4617011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5pPr>
      <a:lvl6pPr marL="5643014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6pPr>
      <a:lvl7pPr marL="6669016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7pPr>
      <a:lvl8pPr marL="7695019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8pPr>
      <a:lvl9pPr marL="8721021" indent="-513001" algn="l" defTabSz="2052005" rtl="0" eaLnBrk="1" latinLnBrk="1" hangingPunct="1">
        <a:lnSpc>
          <a:spcPct val="90000"/>
        </a:lnSpc>
        <a:spcBef>
          <a:spcPts val="1122"/>
        </a:spcBef>
        <a:buFont typeface="Arial" panose="020B0604020202020204" pitchFamily="34" charset="0"/>
        <a:buChar char="•"/>
        <a:defRPr sz="40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1pPr>
      <a:lvl2pPr marL="1026003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2pPr>
      <a:lvl3pPr marL="2052005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3pPr>
      <a:lvl4pPr marL="3078008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4pPr>
      <a:lvl5pPr marL="4104010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5pPr>
      <a:lvl6pPr marL="5130013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6pPr>
      <a:lvl7pPr marL="6156015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7pPr>
      <a:lvl8pPr marL="7182018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8pPr>
      <a:lvl9pPr marL="8208020" algn="l" defTabSz="2052005" rtl="0" eaLnBrk="1" latinLnBrk="1" hangingPunct="1">
        <a:defRPr sz="40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1.emf"/><Relationship Id="rId21" Type="http://schemas.openxmlformats.org/officeDocument/2006/relationships/image" Target="../media/image14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emf"/><Relationship Id="rId15" Type="http://schemas.microsoft.com/office/2007/relationships/hdphoto" Target="../media/hdphoto4.wdp"/><Relationship Id="rId10" Type="http://schemas.microsoft.com/office/2007/relationships/hdphoto" Target="../media/hdphoto2.wdp"/><Relationship Id="rId19" Type="http://schemas.openxmlformats.org/officeDocument/2006/relationships/image" Target="../media/image12.png"/><Relationship Id="rId4" Type="http://schemas.openxmlformats.org/officeDocument/2006/relationships/image" Target="../media/image2.emf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11B214-E640-2347-B098-7551EA67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0648"/>
            <a:ext cx="20520025" cy="3438628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70F0A12-7357-1C42-9F1C-8A095D3FBEDB}"/>
              </a:ext>
            </a:extLst>
          </p:cNvPr>
          <p:cNvSpPr txBox="1"/>
          <p:nvPr/>
        </p:nvSpPr>
        <p:spPr>
          <a:xfrm>
            <a:off x="17339843" y="3623036"/>
            <a:ext cx="1675459" cy="861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4996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D-01</a:t>
            </a:r>
            <a:endParaRPr kumimoji="1" lang="ko-KR" altLang="en-US" sz="4996" b="1" dirty="0"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09A4EB-6D34-3B43-AC6C-BF4B6EFDE476}"/>
              </a:ext>
            </a:extLst>
          </p:cNvPr>
          <p:cNvSpPr txBox="1"/>
          <p:nvPr/>
        </p:nvSpPr>
        <p:spPr>
          <a:xfrm>
            <a:off x="15175797" y="4480496"/>
            <a:ext cx="3839513" cy="554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컴퓨터 공학과</a:t>
            </a:r>
            <a:r>
              <a:rPr kumimoji="1" lang="en-US" altLang="ko-KR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2 – 6</a:t>
            </a:r>
            <a:r>
              <a:rPr kumimoji="1" lang="ko-KR" altLang="en-US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37C29E-6021-4F18-AF43-B45926101BC8}"/>
              </a:ext>
            </a:extLst>
          </p:cNvPr>
          <p:cNvSpPr txBox="1"/>
          <p:nvPr/>
        </p:nvSpPr>
        <p:spPr>
          <a:xfrm>
            <a:off x="1503080" y="11839239"/>
            <a:ext cx="586891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Sejong University</a:t>
            </a:r>
            <a:endParaRPr kumimoji="1" lang="ko-KR" altLang="en-US" sz="55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F6897B-7F4C-42DF-B1BC-3EF0CCEEB134}"/>
              </a:ext>
            </a:extLst>
          </p:cNvPr>
          <p:cNvSpPr txBox="1"/>
          <p:nvPr/>
        </p:nvSpPr>
        <p:spPr>
          <a:xfrm>
            <a:off x="739930" y="12804659"/>
            <a:ext cx="1831943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글로벌 라운지 출입문 서비스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9AA71EC-E067-4CB2-9F9E-D5741F6A6F5D}"/>
              </a:ext>
            </a:extLst>
          </p:cNvPr>
          <p:cNvGrpSpPr/>
          <p:nvPr/>
        </p:nvGrpSpPr>
        <p:grpSpPr>
          <a:xfrm>
            <a:off x="-8781312" y="22334209"/>
            <a:ext cx="4153125" cy="4258555"/>
            <a:chOff x="3480921" y="21318689"/>
            <a:chExt cx="4153125" cy="425855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DB509C2-FA37-42BA-8C15-1FBF15C3BE18}"/>
                </a:ext>
              </a:extLst>
            </p:cNvPr>
            <p:cNvGrpSpPr/>
            <p:nvPr/>
          </p:nvGrpSpPr>
          <p:grpSpPr>
            <a:xfrm>
              <a:off x="3483596" y="21318689"/>
              <a:ext cx="1926918" cy="1926332"/>
              <a:chOff x="3960315" y="1465546"/>
              <a:chExt cx="1926918" cy="1926332"/>
            </a:xfrm>
            <a:solidFill>
              <a:srgbClr val="E54C4F"/>
            </a:solidFill>
          </p:grpSpPr>
          <p:sp>
            <p:nvSpPr>
              <p:cNvPr id="93" name="양쪽 모서리가 둥근 사각형 42">
                <a:extLst>
                  <a:ext uri="{FF2B5EF4-FFF2-40B4-BE49-F238E27FC236}">
                    <a16:creationId xmlns:a16="http://schemas.microsoft.com/office/drawing/2014/main" id="{C5967AAD-1291-46D9-8855-4418A131F0E8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각 삼각형 21">
                <a:extLst>
                  <a:ext uri="{FF2B5EF4-FFF2-40B4-BE49-F238E27FC236}">
                    <a16:creationId xmlns:a16="http://schemas.microsoft.com/office/drawing/2014/main" id="{8C389A58-C8DB-4600-968D-662E42E1DB80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양쪽 모서리가 둥근 사각형 44">
                <a:extLst>
                  <a:ext uri="{FF2B5EF4-FFF2-40B4-BE49-F238E27FC236}">
                    <a16:creationId xmlns:a16="http://schemas.microsoft.com/office/drawing/2014/main" id="{C908E7DF-6DA9-474B-98FD-293DEB772BE4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9E7AA0-E614-4697-BD8C-B8274739373C}"/>
                </a:ext>
              </a:extLst>
            </p:cNvPr>
            <p:cNvGrpSpPr/>
            <p:nvPr/>
          </p:nvGrpSpPr>
          <p:grpSpPr>
            <a:xfrm rot="5400000">
              <a:off x="5707419" y="21318983"/>
              <a:ext cx="1926919" cy="1926331"/>
              <a:chOff x="3960315" y="1465547"/>
              <a:chExt cx="1926919" cy="1926331"/>
            </a:xfrm>
            <a:solidFill>
              <a:srgbClr val="A17D60"/>
            </a:solidFill>
          </p:grpSpPr>
          <p:sp>
            <p:nvSpPr>
              <p:cNvPr id="90" name="양쪽 모서리가 둥근 사각형 46">
                <a:extLst>
                  <a:ext uri="{FF2B5EF4-FFF2-40B4-BE49-F238E27FC236}">
                    <a16:creationId xmlns:a16="http://schemas.microsoft.com/office/drawing/2014/main" id="{5901D5B9-007F-4333-BA42-49BFD7CB3DD2}"/>
                  </a:ext>
                </a:extLst>
              </p:cNvPr>
              <p:cNvSpPr/>
              <p:nvPr/>
            </p:nvSpPr>
            <p:spPr>
              <a:xfrm>
                <a:off x="5223355" y="1465547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각 삼각형 25">
                <a:extLst>
                  <a:ext uri="{FF2B5EF4-FFF2-40B4-BE49-F238E27FC236}">
                    <a16:creationId xmlns:a16="http://schemas.microsoft.com/office/drawing/2014/main" id="{36F30E93-3354-4592-99B3-2A01812F36B2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양쪽 모서리가 둥근 사각형 48">
                <a:extLst>
                  <a:ext uri="{FF2B5EF4-FFF2-40B4-BE49-F238E27FC236}">
                    <a16:creationId xmlns:a16="http://schemas.microsoft.com/office/drawing/2014/main" id="{02489F5C-19F7-49EC-B2BB-F6FCFB98511F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A2F2FE5-2816-4FFC-890A-7572AEE3AF3F}"/>
                </a:ext>
              </a:extLst>
            </p:cNvPr>
            <p:cNvGrpSpPr/>
            <p:nvPr/>
          </p:nvGrpSpPr>
          <p:grpSpPr>
            <a:xfrm rot="10800000">
              <a:off x="5707128" y="23650911"/>
              <a:ext cx="1926918" cy="1926332"/>
              <a:chOff x="3960315" y="1465546"/>
              <a:chExt cx="1926918" cy="1926332"/>
            </a:xfrm>
            <a:solidFill>
              <a:srgbClr val="A17D60"/>
            </a:solidFill>
          </p:grpSpPr>
          <p:sp>
            <p:nvSpPr>
              <p:cNvPr id="83" name="양쪽 모서리가 둥근 사각형 50">
                <a:extLst>
                  <a:ext uri="{FF2B5EF4-FFF2-40B4-BE49-F238E27FC236}">
                    <a16:creationId xmlns:a16="http://schemas.microsoft.com/office/drawing/2014/main" id="{9FA05A76-4028-40F7-A016-D6B013E8D650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각 삼각형 29">
                <a:extLst>
                  <a:ext uri="{FF2B5EF4-FFF2-40B4-BE49-F238E27FC236}">
                    <a16:creationId xmlns:a16="http://schemas.microsoft.com/office/drawing/2014/main" id="{9D854E5B-3293-4617-9C17-7C5BBCE03457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양쪽 모서리가 둥근 사각형 52">
                <a:extLst>
                  <a:ext uri="{FF2B5EF4-FFF2-40B4-BE49-F238E27FC236}">
                    <a16:creationId xmlns:a16="http://schemas.microsoft.com/office/drawing/2014/main" id="{51CCD4F2-AB6F-4473-8151-299B94107745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5D303E0-6445-41C0-8DD6-A8CB7518554E}"/>
                </a:ext>
              </a:extLst>
            </p:cNvPr>
            <p:cNvGrpSpPr/>
            <p:nvPr/>
          </p:nvGrpSpPr>
          <p:grpSpPr>
            <a:xfrm rot="16200000">
              <a:off x="3480628" y="23650619"/>
              <a:ext cx="1926918" cy="1926332"/>
              <a:chOff x="3960315" y="1465546"/>
              <a:chExt cx="1926918" cy="1926332"/>
            </a:xfrm>
            <a:solidFill>
              <a:srgbClr val="A17D60"/>
            </a:solidFill>
          </p:grpSpPr>
          <p:sp>
            <p:nvSpPr>
              <p:cNvPr id="73" name="양쪽 모서리가 둥근 사각형 54">
                <a:extLst>
                  <a:ext uri="{FF2B5EF4-FFF2-40B4-BE49-F238E27FC236}">
                    <a16:creationId xmlns:a16="http://schemas.microsoft.com/office/drawing/2014/main" id="{B5C2A250-B9EE-424C-AA18-2D21DE2E5297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각 삼각형 33">
                <a:extLst>
                  <a:ext uri="{FF2B5EF4-FFF2-40B4-BE49-F238E27FC236}">
                    <a16:creationId xmlns:a16="http://schemas.microsoft.com/office/drawing/2014/main" id="{02D330E5-5507-43D6-A2F6-021B4D0FBA1C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양쪽 모서리가 둥근 사각형 56">
                <a:extLst>
                  <a:ext uri="{FF2B5EF4-FFF2-40B4-BE49-F238E27FC236}">
                    <a16:creationId xmlns:a16="http://schemas.microsoft.com/office/drawing/2014/main" id="{11247592-26C3-4B98-8359-4D9FC9524AB3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Group 14">
              <a:extLst>
                <a:ext uri="{FF2B5EF4-FFF2-40B4-BE49-F238E27FC236}">
                  <a16:creationId xmlns:a16="http://schemas.microsoft.com/office/drawing/2014/main" id="{D7135F2C-34A4-4B24-AAB6-9191C89D49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5251" y="22774936"/>
              <a:ext cx="282952" cy="240012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68" name="Freeform 16">
                <a:extLst>
                  <a:ext uri="{FF2B5EF4-FFF2-40B4-BE49-F238E27FC236}">
                    <a16:creationId xmlns:a16="http://schemas.microsoft.com/office/drawing/2014/main" id="{BAAF9897-F310-40A7-AF49-08812E6CDE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9" name="Freeform 17">
                <a:extLst>
                  <a:ext uri="{FF2B5EF4-FFF2-40B4-BE49-F238E27FC236}">
                    <a16:creationId xmlns:a16="http://schemas.microsoft.com/office/drawing/2014/main" id="{58526DD5-7F9E-4E96-9942-DEB56ECD1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55" name="Group 28">
              <a:extLst>
                <a:ext uri="{FF2B5EF4-FFF2-40B4-BE49-F238E27FC236}">
                  <a16:creationId xmlns:a16="http://schemas.microsoft.com/office/drawing/2014/main" id="{E9005334-B504-4388-988A-A99A51C753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76637" y="22791125"/>
              <a:ext cx="305908" cy="267729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66" name="Freeform 30">
                <a:extLst>
                  <a:ext uri="{FF2B5EF4-FFF2-40B4-BE49-F238E27FC236}">
                    <a16:creationId xmlns:a16="http://schemas.microsoft.com/office/drawing/2014/main" id="{0F8883A1-1FFF-40D2-B0E9-510AB5F5B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7" name="Freeform 31">
                <a:extLst>
                  <a:ext uri="{FF2B5EF4-FFF2-40B4-BE49-F238E27FC236}">
                    <a16:creationId xmlns:a16="http://schemas.microsoft.com/office/drawing/2014/main" id="{DEF9AB1D-F94B-4D4C-A090-EF2211068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A656AD3-9667-465E-BF68-E5F9B65D65C1}"/>
                </a:ext>
              </a:extLst>
            </p:cNvPr>
            <p:cNvGrpSpPr/>
            <p:nvPr/>
          </p:nvGrpSpPr>
          <p:grpSpPr>
            <a:xfrm>
              <a:off x="3701422" y="23823511"/>
              <a:ext cx="300051" cy="332571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id="{EDD0163A-6674-4747-83C4-5DEC8CF60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1" name="Freeform 18">
                <a:extLst>
                  <a:ext uri="{FF2B5EF4-FFF2-40B4-BE49-F238E27FC236}">
                    <a16:creationId xmlns:a16="http://schemas.microsoft.com/office/drawing/2014/main" id="{4FADCF63-2FBC-4960-80AB-A01720839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id="{87B3B32E-D7BB-498F-8523-BB171F0E2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4" name="Freeform 20">
                <a:extLst>
                  <a:ext uri="{FF2B5EF4-FFF2-40B4-BE49-F238E27FC236}">
                    <a16:creationId xmlns:a16="http://schemas.microsoft.com/office/drawing/2014/main" id="{8DFB4B0F-85AE-4C52-9798-299D22917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5" name="Freeform 21">
                <a:extLst>
                  <a:ext uri="{FF2B5EF4-FFF2-40B4-BE49-F238E27FC236}">
                    <a16:creationId xmlns:a16="http://schemas.microsoft.com/office/drawing/2014/main" id="{85902178-DAAB-4EC7-B00F-85A94B373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8851D101-D89F-456E-96F5-8553DB478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524" y="23792203"/>
              <a:ext cx="245832" cy="30181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96" name="사각형: 둥근 위쪽 모서리 75">
            <a:extLst>
              <a:ext uri="{FF2B5EF4-FFF2-40B4-BE49-F238E27FC236}">
                <a16:creationId xmlns:a16="http://schemas.microsoft.com/office/drawing/2014/main" id="{DFF7FBDE-CAD4-48B8-A781-ED69C66362C0}"/>
              </a:ext>
            </a:extLst>
          </p:cNvPr>
          <p:cNvSpPr/>
          <p:nvPr/>
        </p:nvSpPr>
        <p:spPr>
          <a:xfrm>
            <a:off x="1516598" y="20295554"/>
            <a:ext cx="8001000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1.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97" name="사각형: 둥근 위쪽 모서리 79">
            <a:extLst>
              <a:ext uri="{FF2B5EF4-FFF2-40B4-BE49-F238E27FC236}">
                <a16:creationId xmlns:a16="http://schemas.microsoft.com/office/drawing/2014/main" id="{47436857-9208-4260-AA80-B5C97FB88F53}"/>
              </a:ext>
            </a:extLst>
          </p:cNvPr>
          <p:cNvSpPr/>
          <p:nvPr/>
        </p:nvSpPr>
        <p:spPr>
          <a:xfrm>
            <a:off x="1516596" y="26061034"/>
            <a:ext cx="16766185" cy="782548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3.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시스템 구성도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454754E-D661-46D4-9DE8-88B0F2C56E13}"/>
              </a:ext>
            </a:extLst>
          </p:cNvPr>
          <p:cNvSpPr txBox="1"/>
          <p:nvPr/>
        </p:nvSpPr>
        <p:spPr>
          <a:xfrm>
            <a:off x="2211371" y="27207122"/>
            <a:ext cx="2318263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시스템 구성도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FC34AF16-31D3-48C2-B32E-426F7EB6C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2" y="27190672"/>
            <a:ext cx="571500" cy="571500"/>
          </a:xfrm>
          <a:prstGeom prst="rect">
            <a:avLst/>
          </a:prstGeom>
        </p:spPr>
      </p:pic>
      <p:sp>
        <p:nvSpPr>
          <p:cNvPr id="100" name="사각형: 둥근 위쪽 모서리 79">
            <a:extLst>
              <a:ext uri="{FF2B5EF4-FFF2-40B4-BE49-F238E27FC236}">
                <a16:creationId xmlns:a16="http://schemas.microsoft.com/office/drawing/2014/main" id="{87DC978F-6BA2-42F2-BB4C-0D55CFF5BC25}"/>
              </a:ext>
            </a:extLst>
          </p:cNvPr>
          <p:cNvSpPr/>
          <p:nvPr/>
        </p:nvSpPr>
        <p:spPr>
          <a:xfrm>
            <a:off x="1467016" y="35644181"/>
            <a:ext cx="8001002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4.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해결방법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2CA35CF-67DA-4451-A5A0-D4C48AFEA6C2}"/>
              </a:ext>
            </a:extLst>
          </p:cNvPr>
          <p:cNvSpPr txBox="1"/>
          <p:nvPr/>
        </p:nvSpPr>
        <p:spPr>
          <a:xfrm>
            <a:off x="2216668" y="36847423"/>
            <a:ext cx="1635384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개선 내용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5E4ABBFB-D590-48EE-AC9B-0EF6B9C14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01" y="36830973"/>
            <a:ext cx="571500" cy="571500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1212068-1766-4DCC-9701-A1CA8D6F7AD0}"/>
              </a:ext>
            </a:extLst>
          </p:cNvPr>
          <p:cNvGrpSpPr/>
          <p:nvPr/>
        </p:nvGrpSpPr>
        <p:grpSpPr>
          <a:xfrm>
            <a:off x="1468162" y="43479084"/>
            <a:ext cx="8049436" cy="3124151"/>
            <a:chOff x="1543903" y="43858156"/>
            <a:chExt cx="8049436" cy="3124151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E801205-5114-4E5E-B6A3-BD219561EBFE}"/>
                </a:ext>
              </a:extLst>
            </p:cNvPr>
            <p:cNvSpPr txBox="1"/>
            <p:nvPr/>
          </p:nvSpPr>
          <p:spPr>
            <a:xfrm>
              <a:off x="2294209" y="43858156"/>
              <a:ext cx="1635383" cy="5386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9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Option</a:t>
              </a:r>
              <a:endPara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AF0D62F2-28CA-4DA3-872A-75BEF5455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3903" y="43869146"/>
              <a:ext cx="571500" cy="571500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248727-A550-44A2-B40B-E7A0198B9B31}"/>
                </a:ext>
              </a:extLst>
            </p:cNvPr>
            <p:cNvSpPr txBox="1"/>
            <p:nvPr/>
          </p:nvSpPr>
          <p:spPr>
            <a:xfrm>
              <a:off x="1623632" y="44646411"/>
              <a:ext cx="7969707" cy="2335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lnSpc>
                  <a:spcPct val="200000"/>
                </a:lnSpc>
                <a:buAutoNum type="arabicPeriod"/>
              </a:pPr>
              <a:r>
                <a:rPr lang="en-US" altLang="ko-KR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RSA</a:t>
              </a:r>
              <a:r>
                <a:rPr lang="ko-KR" altLang="en-US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공개키 암호화를 통한 사용자 개인정보 보호</a:t>
              </a: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marL="457200" indent="-457200" algn="just">
                <a:lnSpc>
                  <a:spcPct val="200000"/>
                </a:lnSpc>
                <a:buAutoNum type="arabicPeriod"/>
              </a:pPr>
              <a:r>
                <a:rPr lang="en-US" altLang="ko-KR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QR</a:t>
              </a:r>
              <a:r>
                <a:rPr lang="ko-KR" altLang="en-US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코드 갱신을 통한 중복 이용 방지</a:t>
              </a: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marL="457200" indent="-457200" algn="just">
                <a:lnSpc>
                  <a:spcPct val="200000"/>
                </a:lnSpc>
                <a:buAutoNum type="arabicPeriod"/>
              </a:pP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just">
                <a:lnSpc>
                  <a:spcPct val="200000"/>
                </a:lnSpc>
              </a:pPr>
              <a:endParaRPr lang="ko-KR" altLang="en-US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107" name="사각형: 둥근 위쪽 모서리 79">
            <a:extLst>
              <a:ext uri="{FF2B5EF4-FFF2-40B4-BE49-F238E27FC236}">
                <a16:creationId xmlns:a16="http://schemas.microsoft.com/office/drawing/2014/main" id="{2193209C-B3B3-4DF1-9F2A-D0E6A07D5C7E}"/>
              </a:ext>
            </a:extLst>
          </p:cNvPr>
          <p:cNvSpPr/>
          <p:nvPr/>
        </p:nvSpPr>
        <p:spPr>
          <a:xfrm>
            <a:off x="10212075" y="35644181"/>
            <a:ext cx="8001001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5.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기대효과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F7D6A67-1ED2-4DC4-AB9C-17E5E5D68C28}"/>
              </a:ext>
            </a:extLst>
          </p:cNvPr>
          <p:cNvSpPr txBox="1"/>
          <p:nvPr/>
        </p:nvSpPr>
        <p:spPr>
          <a:xfrm>
            <a:off x="10912144" y="36847423"/>
            <a:ext cx="3001143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앞으로의 기대효과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A542FA2-056F-45C7-859A-F2A5206FF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075" y="36830973"/>
            <a:ext cx="571500" cy="57150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FC8C8EB7-8989-4FC7-8F2D-C7B797D0B654}"/>
              </a:ext>
            </a:extLst>
          </p:cNvPr>
          <p:cNvSpPr txBox="1"/>
          <p:nvPr/>
        </p:nvSpPr>
        <p:spPr>
          <a:xfrm>
            <a:off x="10281780" y="37727987"/>
            <a:ext cx="8001001" cy="408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카드 발급 비용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시간 절감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모바일 플랫폼을 통한 접근성 및 이용률 증가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자동화된 시스템을 이용하여 통계 추출의 편의성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외부인 차단 효과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기술의 확장성</a:t>
            </a:r>
            <a:endParaRPr lang="en-US" altLang="ko-KR" sz="20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- Beacon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을 이용하여 시각 장애인</a:t>
            </a: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액정이 파손된 휴대폰에서 사용 가능</a:t>
            </a:r>
            <a:endParaRPr lang="en-US" altLang="ko-KR" sz="16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학교 내 출입 통계 시스템 구축  가능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E3A1A855-9BFA-40B5-8673-A35E427D06D1}"/>
              </a:ext>
            </a:extLst>
          </p:cNvPr>
          <p:cNvGrpSpPr/>
          <p:nvPr/>
        </p:nvGrpSpPr>
        <p:grpSpPr>
          <a:xfrm>
            <a:off x="10212076" y="21379144"/>
            <a:ext cx="8057925" cy="4282784"/>
            <a:chOff x="1511302" y="27190676"/>
            <a:chExt cx="8057925" cy="428278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5A775E-7B37-4EB5-91E0-666405DB7282}"/>
                </a:ext>
              </a:extLst>
            </p:cNvPr>
            <p:cNvSpPr txBox="1"/>
            <p:nvPr/>
          </p:nvSpPr>
          <p:spPr>
            <a:xfrm>
              <a:off x="2211371" y="27207126"/>
              <a:ext cx="867545" cy="5386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9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요약</a:t>
              </a: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20339624-54C8-47A2-B162-1DCC38BB5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2" y="27190676"/>
              <a:ext cx="571500" cy="571500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C1EF23C3-665C-48F9-A9E9-20746821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0127" y="28069860"/>
              <a:ext cx="8039100" cy="34036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1B79119-7279-4A13-A47D-B4C0FAE57676}"/>
                </a:ext>
              </a:extLst>
            </p:cNvPr>
            <p:cNvSpPr txBox="1"/>
            <p:nvPr/>
          </p:nvSpPr>
          <p:spPr>
            <a:xfrm>
              <a:off x="2093605" y="28193417"/>
              <a:ext cx="1420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chemeClr val="bg1"/>
                  </a:solidFill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프로젝트 명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2FB16-75C0-427F-B3EC-9692F651BA18}"/>
                </a:ext>
              </a:extLst>
            </p:cNvPr>
            <p:cNvSpPr txBox="1"/>
            <p:nvPr/>
          </p:nvSpPr>
          <p:spPr>
            <a:xfrm>
              <a:off x="5094427" y="28193417"/>
              <a:ext cx="3485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chemeClr val="bg1"/>
                  </a:solidFill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Global Lounge Door System</a:t>
              </a:r>
              <a:endParaRPr kumimoji="1" lang="ko-KR" altLang="en-US" sz="2000" dirty="0">
                <a:solidFill>
                  <a:schemeClr val="bg1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ED7272E-8D46-4657-9A0F-64DDAA611EB5}"/>
                </a:ext>
              </a:extLst>
            </p:cNvPr>
            <p:cNvSpPr txBox="1"/>
            <p:nvPr/>
          </p:nvSpPr>
          <p:spPr>
            <a:xfrm>
              <a:off x="5776515" y="28764917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사물인터넷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(IoT)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0058CB9-07B4-4D52-BA25-645F3D5A0D80}"/>
                </a:ext>
              </a:extLst>
            </p:cNvPr>
            <p:cNvSpPr txBox="1"/>
            <p:nvPr/>
          </p:nvSpPr>
          <p:spPr>
            <a:xfrm>
              <a:off x="6545145" y="29311689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6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조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F14801C-FC7F-4266-BBCA-DCFE0670A1DC}"/>
                </a:ext>
              </a:extLst>
            </p:cNvPr>
            <p:cNvSpPr txBox="1"/>
            <p:nvPr/>
          </p:nvSpPr>
          <p:spPr>
            <a:xfrm>
              <a:off x="4996653" y="29874906"/>
              <a:ext cx="36808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조재영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안성수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김민우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임소율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7517909-D7A5-403D-89C6-4291418A415E}"/>
                </a:ext>
              </a:extLst>
            </p:cNvPr>
            <p:cNvSpPr txBox="1"/>
            <p:nvPr/>
          </p:nvSpPr>
          <p:spPr>
            <a:xfrm>
              <a:off x="5736428" y="30438123"/>
              <a:ext cx="2201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Capstone Design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66F8A9E-DB73-4F18-B45A-5A96E41152C8}"/>
                </a:ext>
              </a:extLst>
            </p:cNvPr>
            <p:cNvSpPr txBox="1"/>
            <p:nvPr/>
          </p:nvSpPr>
          <p:spPr>
            <a:xfrm>
              <a:off x="5631438" y="31001344"/>
              <a:ext cx="24112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2019.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03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~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2019.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06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3B4F0BA-28E7-4844-B376-C8600BD4FDB3}"/>
                </a:ext>
              </a:extLst>
            </p:cNvPr>
            <p:cNvSpPr txBox="1"/>
            <p:nvPr/>
          </p:nvSpPr>
          <p:spPr>
            <a:xfrm>
              <a:off x="1975789" y="28764917"/>
              <a:ext cx="1656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프로젝트 분야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4C97F0D-CC88-4DE1-9F1F-23C3F3ACE51F}"/>
                </a:ext>
              </a:extLst>
            </p:cNvPr>
            <p:cNvSpPr txBox="1"/>
            <p:nvPr/>
          </p:nvSpPr>
          <p:spPr>
            <a:xfrm>
              <a:off x="2447072" y="29311689"/>
              <a:ext cx="7136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팀 명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7BFF6AF-5F59-415D-B8CC-15429CA894BE}"/>
                </a:ext>
              </a:extLst>
            </p:cNvPr>
            <p:cNvSpPr txBox="1"/>
            <p:nvPr/>
          </p:nvSpPr>
          <p:spPr>
            <a:xfrm>
              <a:off x="1682436" y="29874909"/>
              <a:ext cx="2242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팀 구성원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55375EA-6157-42C6-9ABF-BFFDFE5371DA}"/>
                </a:ext>
              </a:extLst>
            </p:cNvPr>
            <p:cNvSpPr txBox="1"/>
            <p:nvPr/>
          </p:nvSpPr>
          <p:spPr>
            <a:xfrm>
              <a:off x="2064751" y="30438123"/>
              <a:ext cx="14782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연계 교과 명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B217625-191E-4D21-9450-E57B5D4BC145}"/>
                </a:ext>
              </a:extLst>
            </p:cNvPr>
            <p:cNvSpPr txBox="1"/>
            <p:nvPr/>
          </p:nvSpPr>
          <p:spPr>
            <a:xfrm>
              <a:off x="2211430" y="31001344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개발 기간</a:t>
              </a: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3886C0E-20A3-43C0-971B-9E42219D7771}"/>
              </a:ext>
            </a:extLst>
          </p:cNvPr>
          <p:cNvSpPr/>
          <p:nvPr/>
        </p:nvSpPr>
        <p:spPr>
          <a:xfrm>
            <a:off x="6238896" y="21194166"/>
            <a:ext cx="3858797" cy="193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관리자 </a:t>
            </a:r>
            <a:r>
              <a:rPr lang="en-US" altLang="ko-KR" sz="2200" b="1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UI/UX</a:t>
            </a:r>
            <a:r>
              <a:rPr lang="ko-KR" altLang="en-US" sz="2200" b="1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</a:t>
            </a:r>
            <a:endParaRPr lang="en-US" altLang="ko-KR" sz="2200" b="1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출입이 허가된 외부인의 출입과 데이터 관리를 원활하게 하기 위한 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UI/UX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제공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6DA54F6-9D87-4F3B-989B-6FFBE66F40A0}"/>
              </a:ext>
            </a:extLst>
          </p:cNvPr>
          <p:cNvSpPr/>
          <p:nvPr/>
        </p:nvSpPr>
        <p:spPr>
          <a:xfrm>
            <a:off x="6170652" y="24160259"/>
            <a:ext cx="4516859" cy="193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</a:rPr>
              <a:t>                   데이터 통계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수집한 데이터를 기본적으로 일별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월별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국가별로 통계</a:t>
            </a:r>
            <a:endParaRPr lang="en-US" altLang="ko-KR" sz="20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엑셀파일 데이터 추출 가능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)</a:t>
            </a:r>
            <a:endParaRPr lang="ko-KR" altLang="en-US" sz="20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D327A98-6605-4D1B-8105-DB7D6FD95E7B}"/>
              </a:ext>
            </a:extLst>
          </p:cNvPr>
          <p:cNvSpPr/>
          <p:nvPr/>
        </p:nvSpPr>
        <p:spPr>
          <a:xfrm>
            <a:off x="873656" y="21201071"/>
            <a:ext cx="3533951" cy="193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외부인 출입 통제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세종대학교 학생이나 관계자가 아닌 외부인의 자유로운 출입을 통제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063D144-DA94-4D0B-8A5E-DDE0EC4106FF}"/>
              </a:ext>
            </a:extLst>
          </p:cNvPr>
          <p:cNvSpPr/>
          <p:nvPr/>
        </p:nvSpPr>
        <p:spPr>
          <a:xfrm>
            <a:off x="747188" y="24304524"/>
            <a:ext cx="3712331" cy="147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원활한 데이터 수집</a:t>
            </a:r>
            <a:endParaRPr lang="en-US" altLang="ko-KR" sz="2200" b="1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기존 수기작성 방법에서 자동으로 데이터를 수집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6810D0D-E015-4CF2-B76C-7336C1589A48}"/>
              </a:ext>
            </a:extLst>
          </p:cNvPr>
          <p:cNvGrpSpPr/>
          <p:nvPr/>
        </p:nvGrpSpPr>
        <p:grpSpPr>
          <a:xfrm>
            <a:off x="5501871" y="21914317"/>
            <a:ext cx="1926332" cy="1926918"/>
            <a:chOff x="-2620811" y="19242091"/>
            <a:chExt cx="1926332" cy="1926918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65A0A0C1-CAE2-4937-BBDC-E2802A4AA559}"/>
                </a:ext>
              </a:extLst>
            </p:cNvPr>
            <p:cNvGrpSpPr/>
            <p:nvPr/>
          </p:nvGrpSpPr>
          <p:grpSpPr>
            <a:xfrm rot="5400000">
              <a:off x="-2621104" y="19242384"/>
              <a:ext cx="1926918" cy="1926332"/>
              <a:chOff x="4671032" y="1365140"/>
              <a:chExt cx="1926918" cy="1926332"/>
            </a:xfrm>
            <a:solidFill>
              <a:srgbClr val="A17D60"/>
            </a:solidFill>
          </p:grpSpPr>
          <p:sp>
            <p:nvSpPr>
              <p:cNvPr id="156" name="양쪽 모서리가 둥근 사각형 46">
                <a:extLst>
                  <a:ext uri="{FF2B5EF4-FFF2-40B4-BE49-F238E27FC236}">
                    <a16:creationId xmlns:a16="http://schemas.microsoft.com/office/drawing/2014/main" id="{6C9116CD-7418-46DE-AFE1-91A05AF6921C}"/>
                  </a:ext>
                </a:extLst>
              </p:cNvPr>
              <p:cNvSpPr/>
              <p:nvPr/>
            </p:nvSpPr>
            <p:spPr>
              <a:xfrm>
                <a:off x="5934071" y="1365140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각 삼각형 25">
                <a:extLst>
                  <a:ext uri="{FF2B5EF4-FFF2-40B4-BE49-F238E27FC236}">
                    <a16:creationId xmlns:a16="http://schemas.microsoft.com/office/drawing/2014/main" id="{FA8A8A3E-51E5-40B3-9EE8-97B9FB8C938C}"/>
                  </a:ext>
                </a:extLst>
              </p:cNvPr>
              <p:cNvSpPr/>
              <p:nvPr/>
            </p:nvSpPr>
            <p:spPr>
              <a:xfrm rot="10800000" flipH="1">
                <a:off x="5934070" y="2630268"/>
                <a:ext cx="661204" cy="66120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양쪽 모서리가 둥근 사각형 48">
                <a:extLst>
                  <a:ext uri="{FF2B5EF4-FFF2-40B4-BE49-F238E27FC236}">
                    <a16:creationId xmlns:a16="http://schemas.microsoft.com/office/drawing/2014/main" id="{DB94ED41-4DE0-4E26-AF1B-AC57EF735D8F}"/>
                  </a:ext>
                </a:extLst>
              </p:cNvPr>
              <p:cNvSpPr/>
              <p:nvPr/>
            </p:nvSpPr>
            <p:spPr>
              <a:xfrm rot="16200000">
                <a:off x="4971656" y="2326968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E62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7" name="Group 14">
              <a:extLst>
                <a:ext uri="{FF2B5EF4-FFF2-40B4-BE49-F238E27FC236}">
                  <a16:creationId xmlns:a16="http://schemas.microsoft.com/office/drawing/2014/main" id="{4A128151-CF17-44A8-8F0F-966A12A9D0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281454" y="20694990"/>
              <a:ext cx="282952" cy="240012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148" name="Freeform 16">
                <a:extLst>
                  <a:ext uri="{FF2B5EF4-FFF2-40B4-BE49-F238E27FC236}">
                    <a16:creationId xmlns:a16="http://schemas.microsoft.com/office/drawing/2014/main" id="{F8BAB7D3-DB66-439F-82FF-1F1828CFCB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9" name="Freeform 17">
                <a:extLst>
                  <a:ext uri="{FF2B5EF4-FFF2-40B4-BE49-F238E27FC236}">
                    <a16:creationId xmlns:a16="http://schemas.microsoft.com/office/drawing/2014/main" id="{FB653110-F14F-4255-9A7A-6D74586CD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38BE9C-C3D7-459B-9FD2-828B4D1BF06C}"/>
              </a:ext>
            </a:extLst>
          </p:cNvPr>
          <p:cNvGrpSpPr/>
          <p:nvPr/>
        </p:nvGrpSpPr>
        <p:grpSpPr>
          <a:xfrm>
            <a:off x="3277754" y="21914316"/>
            <a:ext cx="1926918" cy="1926332"/>
            <a:chOff x="-4844928" y="19242090"/>
            <a:chExt cx="1926918" cy="1926332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056370F6-D517-4A70-97DD-7129225AB472}"/>
                </a:ext>
              </a:extLst>
            </p:cNvPr>
            <p:cNvGrpSpPr/>
            <p:nvPr/>
          </p:nvGrpSpPr>
          <p:grpSpPr>
            <a:xfrm>
              <a:off x="-4844928" y="19242090"/>
              <a:ext cx="1926918" cy="1926332"/>
              <a:chOff x="4060721" y="2176262"/>
              <a:chExt cx="1926918" cy="1926332"/>
            </a:xfrm>
            <a:solidFill>
              <a:srgbClr val="E54C4F"/>
            </a:solidFill>
          </p:grpSpPr>
          <p:sp>
            <p:nvSpPr>
              <p:cNvPr id="159" name="양쪽 모서리가 둥근 사각형 42">
                <a:extLst>
                  <a:ext uri="{FF2B5EF4-FFF2-40B4-BE49-F238E27FC236}">
                    <a16:creationId xmlns:a16="http://schemas.microsoft.com/office/drawing/2014/main" id="{0DB0DA35-B715-4AB4-922F-28A150727CF3}"/>
                  </a:ext>
                </a:extLst>
              </p:cNvPr>
              <p:cNvSpPr/>
              <p:nvPr/>
            </p:nvSpPr>
            <p:spPr>
              <a:xfrm>
                <a:off x="5323760" y="2176262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3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각 삼각형 21">
                <a:extLst>
                  <a:ext uri="{FF2B5EF4-FFF2-40B4-BE49-F238E27FC236}">
                    <a16:creationId xmlns:a16="http://schemas.microsoft.com/office/drawing/2014/main" id="{070A239F-5448-4356-8B4C-A90C3CC1B0DC}"/>
                  </a:ext>
                </a:extLst>
              </p:cNvPr>
              <p:cNvSpPr/>
              <p:nvPr/>
            </p:nvSpPr>
            <p:spPr>
              <a:xfrm rot="10800000" flipH="1">
                <a:off x="5323760" y="3441390"/>
                <a:ext cx="661204" cy="66120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양쪽 모서리가 둥근 사각형 44">
                <a:extLst>
                  <a:ext uri="{FF2B5EF4-FFF2-40B4-BE49-F238E27FC236}">
                    <a16:creationId xmlns:a16="http://schemas.microsoft.com/office/drawing/2014/main" id="{221EC1D1-C326-470E-AC68-4C5F3EB72986}"/>
                  </a:ext>
                </a:extLst>
              </p:cNvPr>
              <p:cNvSpPr/>
              <p:nvPr/>
            </p:nvSpPr>
            <p:spPr>
              <a:xfrm rot="16200000">
                <a:off x="4361345" y="3138091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8" name="Group 28">
              <a:extLst>
                <a:ext uri="{FF2B5EF4-FFF2-40B4-BE49-F238E27FC236}">
                  <a16:creationId xmlns:a16="http://schemas.microsoft.com/office/drawing/2014/main" id="{FBE7C5F0-8883-40DB-8E80-B9D282B7DEF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4539913" y="20694990"/>
              <a:ext cx="305908" cy="267728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5FEC6AF5-F9AD-4B0B-90CF-93242C5FF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C73A9FB-2A9B-422F-8ABB-098C93747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A815D7-AE8A-4989-BC1E-C6B0EEF311E4}"/>
              </a:ext>
            </a:extLst>
          </p:cNvPr>
          <p:cNvGrpSpPr/>
          <p:nvPr/>
        </p:nvGrpSpPr>
        <p:grpSpPr>
          <a:xfrm>
            <a:off x="3275080" y="24090652"/>
            <a:ext cx="1926331" cy="1926918"/>
            <a:chOff x="-4847602" y="21573728"/>
            <a:chExt cx="1926331" cy="192691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FA9980E-5F80-40FB-8922-D8D7B3524B1B}"/>
                </a:ext>
              </a:extLst>
            </p:cNvPr>
            <p:cNvGrpSpPr/>
            <p:nvPr/>
          </p:nvGrpSpPr>
          <p:grpSpPr>
            <a:xfrm rot="16200000">
              <a:off x="-4847895" y="21574021"/>
              <a:ext cx="1926918" cy="1926331"/>
              <a:chOff x="3249599" y="1565953"/>
              <a:chExt cx="1926918" cy="1926331"/>
            </a:xfrm>
            <a:solidFill>
              <a:srgbClr val="A17D60"/>
            </a:solidFill>
          </p:grpSpPr>
          <p:sp>
            <p:nvSpPr>
              <p:cNvPr id="150" name="양쪽 모서리가 둥근 사각형 54">
                <a:extLst>
                  <a:ext uri="{FF2B5EF4-FFF2-40B4-BE49-F238E27FC236}">
                    <a16:creationId xmlns:a16="http://schemas.microsoft.com/office/drawing/2014/main" id="{0C965590-A5B5-4BFF-9595-CDA53297AA5F}"/>
                  </a:ext>
                </a:extLst>
              </p:cNvPr>
              <p:cNvSpPr/>
              <p:nvPr/>
            </p:nvSpPr>
            <p:spPr>
              <a:xfrm>
                <a:off x="4512638" y="1565953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각 삼각형 33">
                <a:extLst>
                  <a:ext uri="{FF2B5EF4-FFF2-40B4-BE49-F238E27FC236}">
                    <a16:creationId xmlns:a16="http://schemas.microsoft.com/office/drawing/2014/main" id="{ED6BB2F4-88DB-4981-B4F0-27A3F10E27CA}"/>
                  </a:ext>
                </a:extLst>
              </p:cNvPr>
              <p:cNvSpPr/>
              <p:nvPr/>
            </p:nvSpPr>
            <p:spPr>
              <a:xfrm rot="10800000" flipH="1">
                <a:off x="4512638" y="2831080"/>
                <a:ext cx="661204" cy="66120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양쪽 모서리가 둥근 사각형 56">
                <a:extLst>
                  <a:ext uri="{FF2B5EF4-FFF2-40B4-BE49-F238E27FC236}">
                    <a16:creationId xmlns:a16="http://schemas.microsoft.com/office/drawing/2014/main" id="{768F3639-1932-4C86-BBB5-735BBB31E134}"/>
                  </a:ext>
                </a:extLst>
              </p:cNvPr>
              <p:cNvSpPr/>
              <p:nvPr/>
            </p:nvSpPr>
            <p:spPr>
              <a:xfrm rot="16200000">
                <a:off x="3550223" y="2527781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E62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9D5D57F-7458-40C4-8678-42D54F03505C}"/>
                </a:ext>
              </a:extLst>
            </p:cNvPr>
            <p:cNvGrpSpPr/>
            <p:nvPr/>
          </p:nvGrpSpPr>
          <p:grpSpPr>
            <a:xfrm>
              <a:off x="-4565069" y="21711101"/>
              <a:ext cx="300048" cy="332571"/>
              <a:chOff x="4006853" y="1601788"/>
              <a:chExt cx="322260" cy="357188"/>
            </a:xfrm>
            <a:solidFill>
              <a:schemeClr val="bg1"/>
            </a:solidFill>
          </p:grpSpPr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BE31A1AA-CBEC-41EB-A212-A14CFBEE8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44AA7FD5-9FA9-4987-A3CF-E7A6B5963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3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85B4529A-E108-4AD1-B95E-A346C242C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998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D0081593-BAFD-4F91-A77E-3D57D5B4C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4BBDC304-EE16-44C1-808D-9AB1B6A05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E823C1-3C24-44AE-BEA4-DFDD1E8A1970}"/>
              </a:ext>
            </a:extLst>
          </p:cNvPr>
          <p:cNvGrpSpPr/>
          <p:nvPr/>
        </p:nvGrpSpPr>
        <p:grpSpPr>
          <a:xfrm>
            <a:off x="5501286" y="24091236"/>
            <a:ext cx="1926918" cy="1926332"/>
            <a:chOff x="-2621396" y="21574312"/>
            <a:chExt cx="1926918" cy="1926332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5ADDC92-DE98-4DCA-9DB4-FD6F129F028D}"/>
                </a:ext>
              </a:extLst>
            </p:cNvPr>
            <p:cNvGrpSpPr/>
            <p:nvPr/>
          </p:nvGrpSpPr>
          <p:grpSpPr>
            <a:xfrm rot="10800000">
              <a:off x="-2621396" y="21574312"/>
              <a:ext cx="1926918" cy="1926332"/>
              <a:chOff x="3859909" y="754830"/>
              <a:chExt cx="1926918" cy="1926332"/>
            </a:xfrm>
            <a:solidFill>
              <a:srgbClr val="A17D60"/>
            </a:solidFill>
          </p:grpSpPr>
          <p:sp>
            <p:nvSpPr>
              <p:cNvPr id="153" name="양쪽 모서리가 둥근 사각형 50">
                <a:extLst>
                  <a:ext uri="{FF2B5EF4-FFF2-40B4-BE49-F238E27FC236}">
                    <a16:creationId xmlns:a16="http://schemas.microsoft.com/office/drawing/2014/main" id="{853C0E9E-B6E5-4955-837A-9C2C07FF6654}"/>
                  </a:ext>
                </a:extLst>
              </p:cNvPr>
              <p:cNvSpPr/>
              <p:nvPr/>
            </p:nvSpPr>
            <p:spPr>
              <a:xfrm>
                <a:off x="5122948" y="754830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각 삼각형 29">
                <a:extLst>
                  <a:ext uri="{FF2B5EF4-FFF2-40B4-BE49-F238E27FC236}">
                    <a16:creationId xmlns:a16="http://schemas.microsoft.com/office/drawing/2014/main" id="{CE30B8A5-984D-4F3A-B7BA-85328E1BD7CA}"/>
                  </a:ext>
                </a:extLst>
              </p:cNvPr>
              <p:cNvSpPr/>
              <p:nvPr/>
            </p:nvSpPr>
            <p:spPr>
              <a:xfrm rot="10800000" flipH="1">
                <a:off x="5122948" y="2019958"/>
                <a:ext cx="661204" cy="66120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양쪽 모서리가 둥근 사각형 52">
                <a:extLst>
                  <a:ext uri="{FF2B5EF4-FFF2-40B4-BE49-F238E27FC236}">
                    <a16:creationId xmlns:a16="http://schemas.microsoft.com/office/drawing/2014/main" id="{119667B9-4812-4CD5-AA37-17CB704E1E68}"/>
                  </a:ext>
                </a:extLst>
              </p:cNvPr>
              <p:cNvSpPr/>
              <p:nvPr/>
            </p:nvSpPr>
            <p:spPr>
              <a:xfrm rot="16200000">
                <a:off x="4160533" y="1716659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E62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A7DE9681-EB8A-4B03-B57E-CB6ACFA23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44334" y="21744851"/>
              <a:ext cx="245832" cy="30181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62" name="사각형: 둥근 위쪽 모서리 75">
            <a:extLst>
              <a:ext uri="{FF2B5EF4-FFF2-40B4-BE49-F238E27FC236}">
                <a16:creationId xmlns:a16="http://schemas.microsoft.com/office/drawing/2014/main" id="{3D906AA4-19B4-4691-9A73-2CABE0E38462}"/>
              </a:ext>
            </a:extLst>
          </p:cNvPr>
          <p:cNvSpPr/>
          <p:nvPr/>
        </p:nvSpPr>
        <p:spPr>
          <a:xfrm>
            <a:off x="10212076" y="20290720"/>
            <a:ext cx="8001000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2.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요약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7982216-89EB-4465-A1B3-E19FD678C6BC}"/>
              </a:ext>
            </a:extLst>
          </p:cNvPr>
          <p:cNvSpPr txBox="1"/>
          <p:nvPr/>
        </p:nvSpPr>
        <p:spPr>
          <a:xfrm>
            <a:off x="1503080" y="37488809"/>
            <a:ext cx="8000997" cy="4123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4000"/>
              </a:lnSpc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편의성 </a:t>
            </a: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인증방식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휴대폰을 이용한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코드를 도입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편리함과 발급 비용이 발생하지 않고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접근성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확장성을 가짐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algn="just">
              <a:lnSpc>
                <a:spcPct val="250000"/>
              </a:lnSpc>
              <a:buAutoNum type="arabicPeriod" startAt="2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외부인 출입 통제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학교서버 우회 인증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앱 생명주기를 이용한 인증시스템 도입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algn="just">
              <a:lnSpc>
                <a:spcPct val="250000"/>
              </a:lnSpc>
              <a:buAutoNum type="arabicPeriod" startAt="3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관리 및 이용 통계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사용자 정보를 저장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•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관리하는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서버를 구축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64" name="Picture 18" descr="íµì 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017F9F2E-29EF-45A8-B815-00A2F391C93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0222" y1="20444" x2="50222" y2="20444"/>
                      </a14:backgroundRemoval>
                    </a14:imgEffect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9" y="41897793"/>
            <a:ext cx="12960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Picture 24" descr="qrì½ë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314F0C74-E300-464D-BB67-D6B4E956A0E6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1" t="10012" r="9129" b="10471"/>
          <a:stretch/>
        </p:blipFill>
        <p:spPr bwMode="auto">
          <a:xfrm>
            <a:off x="2070123" y="41897793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8" descr="Business graph icon">
            <a:extLst>
              <a:ext uri="{FF2B5EF4-FFF2-40B4-BE49-F238E27FC236}">
                <a16:creationId xmlns:a16="http://schemas.microsoft.com/office/drawing/2014/main" id="{B2AB8EEF-D523-4BA8-806E-5C70B55FA5F1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83" b="74519" l="25000" r="77163">
                        <a14:foregroundMark x1="30529" y1="43269" x2="30529" y2="43269"/>
                        <a14:foregroundMark x1="45673" y1="53125" x2="45673" y2="53125"/>
                        <a14:foregroundMark x1="59856" y1="51923" x2="59856" y2="51923"/>
                        <a14:foregroundMark x1="52163" y1="43269" x2="52163" y2="43269"/>
                        <a14:foregroundMark x1="45433" y1="70913" x2="45433" y2="70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23068" r="18049" b="20993"/>
          <a:stretch/>
        </p:blipFill>
        <p:spPr bwMode="auto">
          <a:xfrm>
            <a:off x="7428203" y="41897793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6B0F5F0-9D41-46AB-9EE3-469775BD17B2}"/>
              </a:ext>
            </a:extLst>
          </p:cNvPr>
          <p:cNvGrpSpPr/>
          <p:nvPr/>
        </p:nvGrpSpPr>
        <p:grpSpPr>
          <a:xfrm>
            <a:off x="2039662" y="28018206"/>
            <a:ext cx="15695630" cy="7197672"/>
            <a:chOff x="2039662" y="28018206"/>
            <a:chExt cx="15695630" cy="7197672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1B7C505B-4108-49A3-B16B-095272CAC728}"/>
                </a:ext>
              </a:extLst>
            </p:cNvPr>
            <p:cNvGrpSpPr/>
            <p:nvPr/>
          </p:nvGrpSpPr>
          <p:grpSpPr>
            <a:xfrm>
              <a:off x="2039662" y="28018206"/>
              <a:ext cx="15695630" cy="7197672"/>
              <a:chOff x="1580695" y="28075258"/>
              <a:chExt cx="15695630" cy="7197672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02305B2D-EF2D-4E64-845F-C5E59F65E0DF}"/>
                  </a:ext>
                </a:extLst>
              </p:cNvPr>
              <p:cNvGrpSpPr/>
              <p:nvPr/>
            </p:nvGrpSpPr>
            <p:grpSpPr>
              <a:xfrm>
                <a:off x="1580695" y="28075258"/>
                <a:ext cx="15695630" cy="7197672"/>
                <a:chOff x="1768631" y="28075258"/>
                <a:chExt cx="15695630" cy="7197672"/>
              </a:xfrm>
            </p:grpSpPr>
            <p:grpSp>
              <p:nvGrpSpPr>
                <p:cNvPr id="178" name="그룹 177">
                  <a:extLst>
                    <a:ext uri="{FF2B5EF4-FFF2-40B4-BE49-F238E27FC236}">
                      <a16:creationId xmlns:a16="http://schemas.microsoft.com/office/drawing/2014/main" id="{4073F12E-F258-408F-A75E-0337D531AE92}"/>
                    </a:ext>
                  </a:extLst>
                </p:cNvPr>
                <p:cNvGrpSpPr/>
                <p:nvPr/>
              </p:nvGrpSpPr>
              <p:grpSpPr>
                <a:xfrm>
                  <a:off x="1768631" y="28075258"/>
                  <a:ext cx="15695630" cy="7197672"/>
                  <a:chOff x="-19927289" y="25508880"/>
                  <a:chExt cx="15502030" cy="9542840"/>
                </a:xfrm>
              </p:grpSpPr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7B0D4CFE-E5D1-4EC6-ABBA-D3B96DE6AD3A}"/>
                      </a:ext>
                    </a:extLst>
                  </p:cNvPr>
                  <p:cNvSpPr/>
                  <p:nvPr/>
                </p:nvSpPr>
                <p:spPr>
                  <a:xfrm>
                    <a:off x="-19927289" y="25508880"/>
                    <a:ext cx="15502030" cy="9542840"/>
                  </a:xfrm>
                  <a:prstGeom prst="rect">
                    <a:avLst/>
                  </a:prstGeom>
                  <a:solidFill>
                    <a:schemeClr val="bg2">
                      <a:alpha val="21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1D0F127C-4FE7-44AD-8947-CCDA4157A0B9}"/>
                      </a:ext>
                    </a:extLst>
                  </p:cNvPr>
                  <p:cNvGrpSpPr/>
                  <p:nvPr/>
                </p:nvGrpSpPr>
                <p:grpSpPr>
                  <a:xfrm>
                    <a:off x="-19689325" y="26516975"/>
                    <a:ext cx="14791591" cy="6592360"/>
                    <a:chOff x="100427" y="-5467"/>
                    <a:chExt cx="13084857" cy="5831699"/>
                  </a:xfrm>
                </p:grpSpPr>
                <p:cxnSp>
                  <p:nvCxnSpPr>
                    <p:cNvPr id="182" name="직선 화살표 연결선 181">
                      <a:extLst>
                        <a:ext uri="{FF2B5EF4-FFF2-40B4-BE49-F238E27FC236}">
                          <a16:creationId xmlns:a16="http://schemas.microsoft.com/office/drawing/2014/main" id="{C0EDE88E-0528-4D50-8FFA-536F725CF510}"/>
                        </a:ext>
                      </a:extLst>
                    </p:cNvPr>
                    <p:cNvCxnSpPr>
                      <a:cxnSpLocks/>
                      <a:endCxn id="196" idx="2"/>
                    </p:cNvCxnSpPr>
                    <p:nvPr/>
                  </p:nvCxnSpPr>
                  <p:spPr>
                    <a:xfrm flipV="1">
                      <a:off x="1935407" y="1837960"/>
                      <a:ext cx="918759" cy="1837596"/>
                    </a:xfrm>
                    <a:prstGeom prst="straightConnector1">
                      <a:avLst/>
                    </a:prstGeom>
                    <a:ln w="76200">
                      <a:solidFill>
                        <a:schemeClr val="bg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직선 화살표 연결선 182">
                      <a:extLst>
                        <a:ext uri="{FF2B5EF4-FFF2-40B4-BE49-F238E27FC236}">
                          <a16:creationId xmlns:a16="http://schemas.microsoft.com/office/drawing/2014/main" id="{E6FC6023-8D77-40ED-A76F-8500E29ED2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5736" y="5064822"/>
                      <a:ext cx="2399873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직선 화살표 연결선 183">
                      <a:extLst>
                        <a:ext uri="{FF2B5EF4-FFF2-40B4-BE49-F238E27FC236}">
                          <a16:creationId xmlns:a16="http://schemas.microsoft.com/office/drawing/2014/main" id="{B70939FD-591C-4E86-9C3F-2D383E9457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576594" y="1906518"/>
                      <a:ext cx="2736476" cy="2443813"/>
                    </a:xfrm>
                    <a:prstGeom prst="straightConnector1">
                      <a:avLst/>
                    </a:prstGeom>
                    <a:ln w="76200">
                      <a:solidFill>
                        <a:schemeClr val="bg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5" name="그룹 184">
                      <a:extLst>
                        <a:ext uri="{FF2B5EF4-FFF2-40B4-BE49-F238E27FC236}">
                          <a16:creationId xmlns:a16="http://schemas.microsoft.com/office/drawing/2014/main" id="{40DED2C5-5A38-445D-B99B-FCA5558D91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15634" y="-5467"/>
                      <a:ext cx="1277065" cy="1843427"/>
                      <a:chOff x="3108346" y="217049"/>
                      <a:chExt cx="792957" cy="1144624"/>
                    </a:xfrm>
                  </p:grpSpPr>
                  <p:pic>
                    <p:nvPicPr>
                      <p:cNvPr id="196" name="Picture 12" descr="ë°ì´í°ë² ì´ì¤ ì¼ë¬ì¤í¸ì ëí ì´ë¯¸ì§ ê²ìê²°ê³¼">
                        <a:extLst>
                          <a:ext uri="{FF2B5EF4-FFF2-40B4-BE49-F238E27FC236}">
                            <a16:creationId xmlns:a16="http://schemas.microsoft.com/office/drawing/2014/main" id="{97B4D289-ED38-4C30-9213-1AD964A970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0" b="97458" l="2336" r="96262">
                                    <a14:foregroundMark x1="51869" y1="25847" x2="51869" y2="25847"/>
                                    <a14:foregroundMark x1="55140" y1="48729" x2="55140" y2="48729"/>
                                    <a14:foregroundMark x1="52804" y1="70339" x2="52804" y2="703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300" r="5568" b="2756"/>
                      <a:stretch/>
                    </p:blipFill>
                    <p:spPr bwMode="auto">
                      <a:xfrm>
                        <a:off x="3108346" y="252026"/>
                        <a:ext cx="792957" cy="11096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97" name="그림 196">
                        <a:extLst>
                          <a:ext uri="{FF2B5EF4-FFF2-40B4-BE49-F238E27FC236}">
                            <a16:creationId xmlns:a16="http://schemas.microsoft.com/office/drawing/2014/main" id="{4F388AE5-84EA-4C77-B7E0-2774E29F645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345062" y="217049"/>
                        <a:ext cx="314960" cy="344046"/>
                      </a:xfrm>
                      <a:prstGeom prst="rect">
                        <a:avLst/>
                      </a:prstGeom>
                      <a:scene3d>
                        <a:camera prst="orthographicFront">
                          <a:rot lat="3600000" lon="0" rev="0"/>
                        </a:camera>
                        <a:lightRig rig="threePt" dir="t"/>
                      </a:scene3d>
                    </p:spPr>
                  </p:pic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954300D-9442-4C7F-B8EE-9B54B71989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34265" y="1206"/>
                      <a:ext cx="1277066" cy="1868506"/>
                      <a:chOff x="5134265" y="1206"/>
                      <a:chExt cx="1277066" cy="1868506"/>
                    </a:xfrm>
                  </p:grpSpPr>
                  <p:pic>
                    <p:nvPicPr>
                      <p:cNvPr id="194" name="Picture 12" descr="ë°ì´í°ë² ì´ì¤ ì¼ë¬ì¤í¸ì ëí ì´ë¯¸ì§ ê²ìê²°ê³¼">
                        <a:extLst>
                          <a:ext uri="{FF2B5EF4-FFF2-40B4-BE49-F238E27FC236}">
                            <a16:creationId xmlns:a16="http://schemas.microsoft.com/office/drawing/2014/main" id="{7AA541A4-6A2A-4526-877D-7187398BF7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0" b="97458" l="2336" r="96262">
                                    <a14:foregroundMark x1="51869" y1="25847" x2="51869" y2="25847"/>
                                    <a14:foregroundMark x1="55140" y1="48729" x2="55140" y2="48729"/>
                                    <a14:foregroundMark x1="52804" y1="70339" x2="52804" y2="703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300" r="5568" b="2756"/>
                      <a:stretch/>
                    </p:blipFill>
                    <p:spPr bwMode="auto">
                      <a:xfrm>
                        <a:off x="5134265" y="82617"/>
                        <a:ext cx="1277066" cy="17870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95" name="Picture 8" descr="mysqlì ëí ì´ë¯¸ì§ ê²ìê²°ê³¼">
                        <a:extLst>
                          <a:ext uri="{FF2B5EF4-FFF2-40B4-BE49-F238E27FC236}">
                            <a16:creationId xmlns:a16="http://schemas.microsoft.com/office/drawing/2014/main" id="{176BD4EA-CDF5-4725-A28B-55450EE92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2667" b="96667" l="297" r="98516">
                                    <a14:foregroundMark x1="5341" y1="70000" x2="5341" y2="70000"/>
                                    <a14:foregroundMark x1="29080" y1="80667" x2="29080" y2="80667"/>
                                    <a14:foregroundMark x1="40059" y1="83333" x2="40059" y2="83333"/>
                                    <a14:foregroundMark x1="36499" y1="85333" x2="36499" y2="85333"/>
                                    <a14:foregroundMark x1="33234" y1="92667" x2="33234" y2="92667"/>
                                    <a14:foregroundMark x1="36202" y1="93333" x2="36202" y2="93333"/>
                                    <a14:foregroundMark x1="29970" y1="93333" x2="29970" y2="93333"/>
                                    <a14:foregroundMark x1="28487" y1="93333" x2="28487" y2="93333"/>
                                    <a14:foregroundMark x1="41543" y1="70000" x2="41543" y2="70000"/>
                                    <a14:foregroundMark x1="46588" y1="66000" x2="46588" y2="66000"/>
                                    <a14:foregroundMark x1="62018" y1="70667" x2="62018" y2="70667"/>
                                    <a14:foregroundMark x1="78042" y1="70667" x2="78042" y2="70667"/>
                                    <a14:foregroundMark x1="66469" y1="26000" x2="66469" y2="26000"/>
                                    <a14:foregroundMark x1="69733" y1="18000" x2="69733" y2="1800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443" y="1206"/>
                        <a:ext cx="938708" cy="540740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>
                          <a:rot lat="3900002" lon="0" rev="0"/>
                        </a:camera>
                        <a:lightRig rig="threePt" dir="t"/>
                      </a:scene3d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187" name="직선 화살표 연결선 186">
                      <a:extLst>
                        <a:ext uri="{FF2B5EF4-FFF2-40B4-BE49-F238E27FC236}">
                          <a16:creationId xmlns:a16="http://schemas.microsoft.com/office/drawing/2014/main" id="{001C6999-CAF1-49AE-9B75-9325FA83F6A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3780" y="2489503"/>
                      <a:ext cx="0" cy="1910573"/>
                    </a:xfrm>
                    <a:prstGeom prst="straightConnector1">
                      <a:avLst/>
                    </a:prstGeom>
                    <a:ln w="762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8" name="TextBox 187">
                      <a:extLst>
                        <a:ext uri="{FF2B5EF4-FFF2-40B4-BE49-F238E27FC236}">
                          <a16:creationId xmlns:a16="http://schemas.microsoft.com/office/drawing/2014/main" id="{2FEE744E-C556-4AB6-93F0-B18E50A28C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427" y="2020614"/>
                      <a:ext cx="2257965" cy="1119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① 학교 서버에 </a:t>
                      </a:r>
                      <a:endParaRPr lang="en-US" altLang="ko-KR" sz="2800" b="1" dirty="0">
                        <a:solidFill>
                          <a:schemeClr val="bg1"/>
                        </a:solidFill>
                        <a:ea typeface="Noto Sans CJK KR Regular" panose="020B0500000000000000" pitchFamily="34" charset="-127"/>
                      </a:endParaRPr>
                    </a:p>
                    <a:p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     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학생 인증</a:t>
                      </a:r>
                    </a:p>
                  </p:txBody>
                </p:sp>
                <p:sp>
                  <p:nvSpPr>
                    <p:cNvPr id="189" name="TextBox 188">
                      <a:extLst>
                        <a:ext uri="{FF2B5EF4-FFF2-40B4-BE49-F238E27FC236}">
                          <a16:creationId xmlns:a16="http://schemas.microsoft.com/office/drawing/2014/main" id="{BE4ACFD8-1335-4E5A-992C-FBDA164E5B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3792" y="2309876"/>
                      <a:ext cx="1933038" cy="1119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>
                          <a:solidFill>
                            <a:schemeClr val="bg1"/>
                          </a:solidFill>
                        </a:defRPr>
                      </a:lvl1pPr>
                    </a:lstStyle>
                    <a:p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② 서버 </a:t>
                      </a:r>
                      <a:r>
                        <a:rPr lang="en-US" altLang="ko-KR" sz="2800" b="1" dirty="0">
                          <a:ea typeface="Noto Sans CJK KR Regular" panose="020B0500000000000000" pitchFamily="34" charset="-127"/>
                        </a:rPr>
                        <a:t>DB</a:t>
                      </a:r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에</a:t>
                      </a:r>
                      <a:endParaRPr lang="en-US" altLang="ko-KR" sz="2800" b="1" dirty="0">
                        <a:ea typeface="Noto Sans CJK KR Regular" panose="020B0500000000000000" pitchFamily="34" charset="-127"/>
                      </a:endParaRPr>
                    </a:p>
                    <a:p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   학생</a:t>
                      </a:r>
                      <a:r>
                        <a:rPr lang="en-US" altLang="ko-KR" sz="2800" b="1" dirty="0"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인증</a:t>
                      </a:r>
                      <a:endParaRPr lang="en-US" altLang="ko-KR" sz="2800" b="1" dirty="0">
                        <a:ea typeface="Noto Sans CJK KR Regular" panose="020B0500000000000000" pitchFamily="34" charset="-127"/>
                      </a:endParaRPr>
                    </a:p>
                  </p:txBody>
                </p:sp>
                <p:sp>
                  <p:nvSpPr>
                    <p:cNvPr id="190" name="TextBox 189">
                      <a:extLst>
                        <a:ext uri="{FF2B5EF4-FFF2-40B4-BE49-F238E27FC236}">
                          <a16:creationId xmlns:a16="http://schemas.microsoft.com/office/drawing/2014/main" id="{D116A394-6304-4303-AD00-6764AA64EB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35814" y="5189544"/>
                      <a:ext cx="1487663" cy="6136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③ 로그인</a:t>
                      </a:r>
                    </a:p>
                  </p:txBody>
                </p:sp>
                <p:sp>
                  <p:nvSpPr>
                    <p:cNvPr id="191" name="TextBox 190">
                      <a:extLst>
                        <a:ext uri="{FF2B5EF4-FFF2-40B4-BE49-F238E27FC236}">
                          <a16:creationId xmlns:a16="http://schemas.microsoft.com/office/drawing/2014/main" id="{DBF349CB-FC9B-44CC-8482-7183596CDF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94893" y="5212577"/>
                      <a:ext cx="1173941" cy="6136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④ 태그</a:t>
                      </a:r>
                    </a:p>
                  </p:txBody>
                </p: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712E211C-839E-442A-A7B1-12E0BA25EC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84463" y="2830931"/>
                      <a:ext cx="2400821" cy="1119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⑤ 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인증확인 </a:t>
                      </a: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 </a:t>
                      </a:r>
                      <a:endParaRPr lang="en-US" altLang="ko-KR" sz="2800" b="1" dirty="0">
                        <a:solidFill>
                          <a:schemeClr val="bg1"/>
                        </a:solidFill>
                        <a:ea typeface="Noto Sans CJK KR Regular" panose="020B0500000000000000" pitchFamily="34" charset="-127"/>
                      </a:endParaRPr>
                    </a:p>
                    <a:p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ea typeface="Noto Sans CJK KR Regular" panose="020B0500000000000000" pitchFamily="34" charset="-127"/>
                        </a:rPr>
                        <a:t>    정보 업데이트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a typeface="Noto Sans CJK KR Regular" panose="020B0500000000000000" pitchFamily="34" charset="-127"/>
                      </a:endParaRPr>
                    </a:p>
                  </p:txBody>
                </p:sp>
                <p:cxnSp>
                  <p:nvCxnSpPr>
                    <p:cNvPr id="193" name="직선 화살표 연결선 192">
                      <a:extLst>
                        <a:ext uri="{FF2B5EF4-FFF2-40B4-BE49-F238E27FC236}">
                          <a16:creationId xmlns:a16="http://schemas.microsoft.com/office/drawing/2014/main" id="{FA2B4697-6CDD-410E-8B88-73DA7F98E7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02772" y="5064823"/>
                      <a:ext cx="2394106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179" name="그림 178">
                  <a:extLst>
                    <a:ext uri="{FF2B5EF4-FFF2-40B4-BE49-F238E27FC236}">
                      <a16:creationId xmlns:a16="http://schemas.microsoft.com/office/drawing/2014/main" id="{02E2B2A6-E327-4CCE-A54B-3ADA529701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9838" b="89757" l="4848" r="48990">
                              <a14:foregroundMark x1="13838" y1="41240" x2="13939" y2="45418"/>
                              <a14:foregroundMark x1="13636" y1="41375" x2="15455" y2="41375"/>
                              <a14:foregroundMark x1="13333" y1="40836" x2="10101" y2="40701"/>
                              <a14:foregroundMark x1="9192" y1="40566" x2="8081" y2="44205"/>
                              <a14:foregroundMark x1="8485" y1="41509" x2="7172" y2="47305"/>
                              <a14:foregroundMark x1="7071" y1="46361" x2="6263" y2="48922"/>
                              <a14:foregroundMark x1="12828" y1="43935" x2="14545" y2="43801"/>
                              <a14:foregroundMark x1="9798" y1="43801" x2="16970" y2="47978"/>
                              <a14:foregroundMark x1="16970" y1="47978" x2="16970" y2="47978"/>
                              <a14:foregroundMark x1="9192" y1="49191" x2="13535" y2="49461"/>
                              <a14:foregroundMark x1="40303" y1="41509" x2="43030" y2="41509"/>
                              <a14:foregroundMark x1="47273" y1="41644" x2="48182" y2="41779"/>
                              <a14:foregroundMark x1="48283" y1="41644" x2="48990" y2="42453"/>
                              <a14:foregroundMark x1="39648" y1="47145" x2="39293" y2="46765"/>
                              <a14:foregroundMark x1="35657" y1="47305" x2="36970" y2="46765"/>
                              <a14:foregroundMark x1="35859" y1="47035" x2="36566" y2="46496"/>
                              <a14:foregroundMark x1="38788" y1="54447" x2="40000" y2="53908"/>
                              <a14:foregroundMark x1="15657" y1="40970" x2="17576" y2="40970"/>
                              <a14:foregroundMark x1="18485" y1="41105" x2="20303" y2="40970"/>
                              <a14:foregroundMark x1="37879" y1="54447" x2="36566" y2="53908"/>
                              <a14:foregroundMark x1="36061" y1="53774" x2="34848" y2="52561"/>
                              <a14:foregroundMark x1="39899" y1="47305" x2="40808" y2="483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r="50000"/>
                <a:stretch/>
              </p:blipFill>
              <p:spPr>
                <a:xfrm>
                  <a:off x="12124313" y="31903690"/>
                  <a:ext cx="1884011" cy="2824113"/>
                </a:xfrm>
                <a:prstGeom prst="rect">
                  <a:avLst/>
                </a:prstGeom>
              </p:spPr>
            </p:pic>
          </p:grpSp>
          <p:pic>
            <p:nvPicPr>
              <p:cNvPr id="177" name="그림 176">
                <a:extLst>
                  <a:ext uri="{FF2B5EF4-FFF2-40B4-BE49-F238E27FC236}">
                    <a16:creationId xmlns:a16="http://schemas.microsoft.com/office/drawing/2014/main" id="{28E50B33-E1F3-4EA9-9E16-3FF4A482BD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973" b="89892" l="51717" r="94949">
                            <a14:foregroundMark x1="75859" y1="27628" x2="78384" y2="27224"/>
                            <a14:foregroundMark x1="83131" y1="44609" x2="87475" y2="44609"/>
                            <a14:foregroundMark x1="80707" y1="41375" x2="82424" y2="47305"/>
                            <a14:foregroundMark x1="78990" y1="41105" x2="80505" y2="46900"/>
                            <a14:foregroundMark x1="79091" y1="43801" x2="80202" y2="48113"/>
                            <a14:foregroundMark x1="80707" y1="48922" x2="84848" y2="49461"/>
                            <a14:foregroundMark x1="90303" y1="40701" x2="91919" y2="47305"/>
                            <a14:foregroundMark x1="91616" y1="44879" x2="92626" y2="49057"/>
                            <a14:foregroundMark x1="59293" y1="41375" x2="62525" y2="41644"/>
                            <a14:foregroundMark x1="51717" y1="42453" x2="52929" y2="41914"/>
                            <a14:foregroundMark x1="53333" y1="59299" x2="55758" y2="59299"/>
                            <a14:foregroundMark x1="64242" y1="59030" x2="66364" y2="59299"/>
                            <a14:foregroundMark x1="58788" y1="47305" x2="59899" y2="46496"/>
                            <a14:foregroundMark x1="61818" y1="46496" x2="63030" y2="46765"/>
                            <a14:foregroundMark x1="60303" y1="54178" x2="61414" y2="54582"/>
                          </a14:backgroundRemoval>
                        </a14:imgEffect>
                      </a14:imgLayer>
                    </a14:imgProps>
                  </a:ext>
                </a:extLst>
              </a:blip>
              <a:srcRect l="49939"/>
              <a:stretch/>
            </p:blipFill>
            <p:spPr>
              <a:xfrm>
                <a:off x="13820389" y="31847687"/>
                <a:ext cx="2009344" cy="2937136"/>
              </a:xfrm>
              <a:prstGeom prst="rect">
                <a:avLst/>
              </a:prstGeom>
            </p:spPr>
          </p:pic>
        </p:grpSp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8E8FFDE8-F8F0-4A4D-B882-779984B06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3027" b="7302"/>
            <a:stretch/>
          </p:blipFill>
          <p:spPr>
            <a:xfrm>
              <a:off x="2884418" y="31917108"/>
              <a:ext cx="1399913" cy="2510652"/>
            </a:xfrm>
            <a:prstGeom prst="rect">
              <a:avLst/>
            </a:prstGeom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EA2827DF-D10A-4177-9704-A09317F87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3027" b="7302"/>
            <a:stretch/>
          </p:blipFill>
          <p:spPr>
            <a:xfrm>
              <a:off x="3036818" y="32069508"/>
              <a:ext cx="1399913" cy="2510652"/>
            </a:xfrm>
            <a:prstGeom prst="rect">
              <a:avLst/>
            </a:prstGeom>
          </p:spPr>
        </p:pic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1C1D6137-172B-43C0-A341-B4A8A3069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3027" b="7302"/>
            <a:stretch/>
          </p:blipFill>
          <p:spPr>
            <a:xfrm>
              <a:off x="3189218" y="32221908"/>
              <a:ext cx="1399913" cy="2510652"/>
            </a:xfrm>
            <a:prstGeom prst="rect">
              <a:avLst/>
            </a:prstGeom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906DF463-F849-43DC-A0D7-7858B336A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3279" b="7958"/>
            <a:stretch/>
          </p:blipFill>
          <p:spPr>
            <a:xfrm>
              <a:off x="7690317" y="31912561"/>
              <a:ext cx="1411273" cy="2505352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2FB5D4D5-5A04-4A45-AC68-8A79BF60D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3279" b="7958"/>
            <a:stretch/>
          </p:blipFill>
          <p:spPr>
            <a:xfrm>
              <a:off x="7842717" y="32064961"/>
              <a:ext cx="1411273" cy="2505352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AF16A79D-C532-4518-94BB-B4CDE443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3279" b="7958"/>
            <a:stretch/>
          </p:blipFill>
          <p:spPr>
            <a:xfrm>
              <a:off x="7995117" y="32217361"/>
              <a:ext cx="1411273" cy="2505352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94F700E4-5820-4776-9AE2-60BD477D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170987" y="28392045"/>
              <a:ext cx="4083176" cy="2387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5716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</TotalTime>
  <Words>286</Words>
  <Application>Microsoft Office PowerPoint</Application>
  <PresentationFormat>사용자 지정</PresentationFormat>
  <Paragraphs>61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Noto Sans CJK KR</vt:lpstr>
      <vt:lpstr>Noto Sans CJK KR Black</vt:lpstr>
      <vt:lpstr>Noto Sans CJK KR Bold</vt:lpstr>
      <vt:lpstr>Noto Sans CJK KR Medium</vt:lpstr>
      <vt:lpstr>Noto Sans CJK KR Regular</vt:lpstr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백민규</dc:creator>
  <cp:lastModifiedBy> </cp:lastModifiedBy>
  <cp:revision>23</cp:revision>
  <dcterms:created xsi:type="dcterms:W3CDTF">2019-05-22T11:00:07Z</dcterms:created>
  <dcterms:modified xsi:type="dcterms:W3CDTF">2019-05-30T08:48:58Z</dcterms:modified>
</cp:coreProperties>
</file>